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660" r:id="rId2"/>
    <p:sldMasterId id="2147483773" r:id="rId3"/>
    <p:sldMasterId id="2147483835" r:id="rId4"/>
    <p:sldMasterId id="2147483836" r:id="rId5"/>
    <p:sldMasterId id="2147483838" r:id="rId6"/>
    <p:sldMasterId id="2147483837" r:id="rId7"/>
    <p:sldMasterId id="2147483839" r:id="rId8"/>
    <p:sldMasterId id="2147483788" r:id="rId9"/>
    <p:sldMasterId id="2147483798" r:id="rId10"/>
    <p:sldMasterId id="2147483808" r:id="rId11"/>
    <p:sldMasterId id="2147483811" r:id="rId12"/>
  </p:sldMasterIdLst>
  <p:notesMasterIdLst>
    <p:notesMasterId r:id="rId45"/>
  </p:notesMasterIdLst>
  <p:handoutMasterIdLst>
    <p:handoutMasterId r:id="rId46"/>
  </p:handoutMasterIdLst>
  <p:sldIdLst>
    <p:sldId id="449" r:id="rId13"/>
    <p:sldId id="257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80" r:id="rId22"/>
    <p:sldId id="478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77" r:id="rId33"/>
    <p:sldId id="461" r:id="rId34"/>
    <p:sldId id="462" r:id="rId35"/>
    <p:sldId id="463" r:id="rId36"/>
    <p:sldId id="476" r:id="rId37"/>
    <p:sldId id="464" r:id="rId38"/>
    <p:sldId id="481" r:id="rId39"/>
    <p:sldId id="465" r:id="rId40"/>
    <p:sldId id="466" r:id="rId41"/>
    <p:sldId id="479" r:id="rId42"/>
    <p:sldId id="298" r:id="rId43"/>
    <p:sldId id="448" r:id="rId44"/>
  </p:sldIdLst>
  <p:sldSz cx="12192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sen, Jarrud" initials="OJ" lastIdx="1" clrIdx="0">
    <p:extLst>
      <p:ext uri="{19B8F6BF-5375-455C-9EA6-DF929625EA0E}">
        <p15:presenceInfo xmlns:p15="http://schemas.microsoft.com/office/powerpoint/2012/main" userId="Olsen, Jarru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93B4"/>
    <a:srgbClr val="4DE2FF"/>
    <a:srgbClr val="6AE3FF"/>
    <a:srgbClr val="5FE2FF"/>
    <a:srgbClr val="000000"/>
    <a:srgbClr val="71D6FF"/>
    <a:srgbClr val="64C2FF"/>
    <a:srgbClr val="69CAFD"/>
    <a:srgbClr val="76E2FE"/>
    <a:srgbClr val="7B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50" autoAdjust="0"/>
    <p:restoredTop sz="94704" autoAdjust="0"/>
  </p:normalViewPr>
  <p:slideViewPr>
    <p:cSldViewPr snapToGrid="0">
      <p:cViewPr varScale="1">
        <p:scale>
          <a:sx n="36" d="100"/>
          <a:sy n="36" d="100"/>
        </p:scale>
        <p:origin x="3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170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1850FC-0111-4530-8069-5BDB7EE3F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A2B7-7023-4287-ADEC-44168DDA0B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244F-BAAC-45B5-BE6F-6ECD5C0CEA5F}" type="datetimeFigureOut">
              <a:rPr lang="en-US" smtClean="0">
                <a:latin typeface="Verdana" panose="020B0604030504040204" pitchFamily="34" charset="0"/>
              </a:rPr>
              <a:t>9/5/2020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F615-D79F-4581-A805-9003A1866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3E9B9-E747-4066-82AE-D06C982B6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54751-CC16-4FBD-9C1B-1EDE4CFB6AA6}" type="slidenum">
              <a:rPr lang="en-US" smtClean="0">
                <a:latin typeface="Verdana" panose="020B0604030504040204" pitchFamily="34" charset="0"/>
              </a:rPr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69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9FCBEF9A-153E-470E-A98E-C452CE46A127}" type="datetimeFigureOut">
              <a:rPr lang="en-US" smtClean="0"/>
              <a:pPr/>
              <a:t>9/5/2020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1143000"/>
            <a:ext cx="685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BCDB3FBC-CC89-40CE-A21A-731FB3BB2A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Clear up any confusion and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015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492004" y="0"/>
            <a:ext cx="5029200" cy="54864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3512565" y="2670884"/>
            <a:ext cx="48463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3512565" y="5033072"/>
            <a:ext cx="4846320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Presented by Kesler Science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71" y="0"/>
            <a:ext cx="5022592" cy="3348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7CAB9-BD76-4399-8D1B-02530FF1A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5" r="8571"/>
          <a:stretch/>
        </p:blipFill>
        <p:spPr>
          <a:xfrm>
            <a:off x="8627654" y="1005840"/>
            <a:ext cx="3492029" cy="347472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401EE6-308D-4DCD-B262-955CB2A2F38C}"/>
              </a:ext>
            </a:extLst>
          </p:cNvPr>
          <p:cNvGrpSpPr/>
          <p:nvPr userDrawn="1"/>
        </p:nvGrpSpPr>
        <p:grpSpPr>
          <a:xfrm>
            <a:off x="72316" y="981937"/>
            <a:ext cx="3313238" cy="3522526"/>
            <a:chOff x="72316" y="981937"/>
            <a:chExt cx="3313238" cy="35225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D7495E-5AFA-4EB4-9292-46E13B7F8E5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7" t="34366" r="34731" b="8882"/>
            <a:stretch/>
          </p:blipFill>
          <p:spPr>
            <a:xfrm>
              <a:off x="72316" y="981937"/>
              <a:ext cx="3313238" cy="35225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748903-3342-4000-B3DB-7F2BFB64F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" r="4755"/>
            <a:stretch/>
          </p:blipFill>
          <p:spPr>
            <a:xfrm>
              <a:off x="72317" y="981937"/>
              <a:ext cx="3313237" cy="35225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C4E3A9-C3A5-4F75-87F3-D0C77F4A6AAB}"/>
              </a:ext>
            </a:extLst>
          </p:cNvPr>
          <p:cNvGrpSpPr/>
          <p:nvPr userDrawn="1"/>
        </p:nvGrpSpPr>
        <p:grpSpPr>
          <a:xfrm>
            <a:off x="72316" y="255034"/>
            <a:ext cx="383815" cy="383815"/>
            <a:chOff x="245327" y="410956"/>
            <a:chExt cx="383815" cy="3838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7D9B6F-F7F5-46B7-98D9-AD159B5DA077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ABA2B9-44F3-4A8D-AE3A-9B6916E759B8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7837C2-6891-43AD-9493-97773C545976}"/>
              </a:ext>
            </a:extLst>
          </p:cNvPr>
          <p:cNvGrpSpPr/>
          <p:nvPr userDrawn="1"/>
        </p:nvGrpSpPr>
        <p:grpSpPr>
          <a:xfrm>
            <a:off x="685210" y="234637"/>
            <a:ext cx="404212" cy="404212"/>
            <a:chOff x="1050970" y="3562862"/>
            <a:chExt cx="404212" cy="404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DA56B4-807B-4EFF-91E3-A14DD269D641}"/>
                </a:ext>
              </a:extLst>
            </p:cNvPr>
            <p:cNvSpPr/>
            <p:nvPr userDrawn="1"/>
          </p:nvSpPr>
          <p:spPr>
            <a:xfrm>
              <a:off x="1050970" y="3562862"/>
              <a:ext cx="404212" cy="404212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18" name="Graphic 17" descr="Umbrella">
              <a:extLst>
                <a:ext uri="{FF2B5EF4-FFF2-40B4-BE49-F238E27FC236}">
                  <a16:creationId xmlns:a16="http://schemas.microsoft.com/office/drawing/2014/main" id="{A0646D30-2194-4243-B6D2-02AEC7181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169" y="3573061"/>
              <a:ext cx="383814" cy="3838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4B4916-64D5-45B2-B7C1-D801517C5F10}"/>
              </a:ext>
            </a:extLst>
          </p:cNvPr>
          <p:cNvGrpSpPr/>
          <p:nvPr userDrawn="1"/>
        </p:nvGrpSpPr>
        <p:grpSpPr>
          <a:xfrm>
            <a:off x="1318501" y="230345"/>
            <a:ext cx="383814" cy="412795"/>
            <a:chOff x="124747" y="271829"/>
            <a:chExt cx="383814" cy="4127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75C6CC-B96C-4251-9CFA-F8DE12830152}"/>
                </a:ext>
              </a:extLst>
            </p:cNvPr>
            <p:cNvSpPr/>
            <p:nvPr userDrawn="1"/>
          </p:nvSpPr>
          <p:spPr>
            <a:xfrm>
              <a:off x="124747" y="300810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</a:endParaRPr>
            </a:p>
          </p:txBody>
        </p:sp>
        <p:pic>
          <p:nvPicPr>
            <p:cNvPr id="21" name="Graphic 20" descr="Mountains">
              <a:extLst>
                <a:ext uri="{FF2B5EF4-FFF2-40B4-BE49-F238E27FC236}">
                  <a16:creationId xmlns:a16="http://schemas.microsoft.com/office/drawing/2014/main" id="{F41402AB-3734-49BA-9D95-F1A3A2216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2219" y="271829"/>
              <a:ext cx="349216" cy="34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84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8084634" y="291080"/>
            <a:ext cx="3925229" cy="32855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released from clouds in the form of rain, freezing rain, sleet, snow and hail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Provides the delivery system of atmospheric water to the Earth</a:t>
            </a:r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6" y="261502"/>
            <a:ext cx="7536683" cy="48074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869A9-45F4-4F1B-AD78-BD8E8979BD83}"/>
              </a:ext>
            </a:extLst>
          </p:cNvPr>
          <p:cNvSpPr txBox="1"/>
          <p:nvPr userDrawn="1"/>
        </p:nvSpPr>
        <p:spPr>
          <a:xfrm>
            <a:off x="8067712" y="3576595"/>
            <a:ext cx="3942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What determines the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type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of precipitation we experience on Earth’s surface?</a:t>
            </a:r>
          </a:p>
        </p:txBody>
      </p:sp>
    </p:spTree>
    <p:extLst>
      <p:ext uri="{BB962C8B-B14F-4D97-AF65-F5344CB8AC3E}">
        <p14:creationId xmlns:p14="http://schemas.microsoft.com/office/powerpoint/2010/main" val="8437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water sh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17" y="271698"/>
            <a:ext cx="6328948" cy="476253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7"/>
          <p:cNvSpPr txBox="1">
            <a:spLocks/>
          </p:cNvSpPr>
          <p:nvPr userDrawn="1"/>
        </p:nvSpPr>
        <p:spPr>
          <a:xfrm>
            <a:off x="8084634" y="288131"/>
            <a:ext cx="3914077" cy="41395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Watershed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area of land where all the water that falls in it and drains off of it, goes into the same place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Can be as small as a footprint or as large as all the land that drains water into the Mississippi River</a:t>
            </a:r>
          </a:p>
        </p:txBody>
      </p:sp>
    </p:spTree>
    <p:extLst>
      <p:ext uri="{BB962C8B-B14F-4D97-AF65-F5344CB8AC3E}">
        <p14:creationId xmlns:p14="http://schemas.microsoft.com/office/powerpoint/2010/main" val="90858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louds and precipitatio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6"/>
          <a:stretch/>
        </p:blipFill>
        <p:spPr bwMode="auto">
          <a:xfrm>
            <a:off x="85459" y="776429"/>
            <a:ext cx="8051260" cy="4390741"/>
          </a:xfrm>
          <a:prstGeom prst="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5459" y="80692"/>
            <a:ext cx="805126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Verdana" panose="020B0604030504040204" pitchFamily="34" charset="0"/>
              </a:rPr>
              <a:t>Rain Formation in Clouds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343393" y="1446618"/>
            <a:ext cx="3702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How do</a:t>
            </a:r>
            <a:r>
              <a:rPr lang="en-US" sz="1600" baseline="0" dirty="0"/>
              <a:t> the Sun and gravity affect water droplets?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708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581901" y="927318"/>
            <a:ext cx="4610099" cy="363176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Also called the Hydrologic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circulates between the Earth’s oceans, atmosphere, and land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water storage, evaporation, transpiration, condensation, precipitation, and runoff.</a:t>
            </a:r>
          </a:p>
        </p:txBody>
      </p:sp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3" y="238540"/>
            <a:ext cx="6029204" cy="41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456774" y="223782"/>
            <a:ext cx="4599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Also called the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</a:b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Hydrologic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circulates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between the Earth’s oceans, atmosphere, and land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7855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6" y="2401634"/>
            <a:ext cx="4683510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FF944E-ACDC-4C3B-BFB4-0A9D4B172977}"/>
              </a:ext>
            </a:extLst>
          </p:cNvPr>
          <p:cNvSpPr/>
          <p:nvPr userDrawn="1"/>
        </p:nvSpPr>
        <p:spPr>
          <a:xfrm>
            <a:off x="2176670" y="4640517"/>
            <a:ext cx="1977887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Water storage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where does stored water eventually go?</a:t>
            </a:r>
          </a:p>
        </p:txBody>
      </p:sp>
    </p:spTree>
    <p:extLst>
      <p:ext uri="{BB962C8B-B14F-4D97-AF65-F5344CB8AC3E}">
        <p14:creationId xmlns:p14="http://schemas.microsoft.com/office/powerpoint/2010/main" val="875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4" y="2408996"/>
            <a:ext cx="4673994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E988D3-6F17-4A8D-AA9A-C5154F9BCCE0}"/>
              </a:ext>
            </a:extLst>
          </p:cNvPr>
          <p:cNvSpPr/>
          <p:nvPr userDrawn="1"/>
        </p:nvSpPr>
        <p:spPr>
          <a:xfrm>
            <a:off x="5436705" y="1828798"/>
            <a:ext cx="1207604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9F1796-7BC0-4E87-AB89-FF3EF3C548B3}"/>
              </a:ext>
            </a:extLst>
          </p:cNvPr>
          <p:cNvSpPr/>
          <p:nvPr userDrawn="1"/>
        </p:nvSpPr>
        <p:spPr>
          <a:xfrm>
            <a:off x="2782957" y="3034746"/>
            <a:ext cx="954156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Evaporation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where does evaporation happen?</a:t>
            </a:r>
          </a:p>
        </p:txBody>
      </p:sp>
    </p:spTree>
    <p:extLst>
      <p:ext uri="{BB962C8B-B14F-4D97-AF65-F5344CB8AC3E}">
        <p14:creationId xmlns:p14="http://schemas.microsoft.com/office/powerpoint/2010/main" val="24786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59806" y="2408996"/>
            <a:ext cx="4685145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64649B-8797-403F-88E2-069D2BDC5339}"/>
              </a:ext>
            </a:extLst>
          </p:cNvPr>
          <p:cNvSpPr/>
          <p:nvPr userDrawn="1"/>
        </p:nvSpPr>
        <p:spPr>
          <a:xfrm>
            <a:off x="4055165" y="1739348"/>
            <a:ext cx="1470992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Transpiration (Evapotranspiration)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where does transpiration bring water?</a:t>
            </a:r>
          </a:p>
        </p:txBody>
      </p:sp>
    </p:spTree>
    <p:extLst>
      <p:ext uri="{BB962C8B-B14F-4D97-AF65-F5344CB8AC3E}">
        <p14:creationId xmlns:p14="http://schemas.microsoft.com/office/powerpoint/2010/main" val="18643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48652" y="2408996"/>
            <a:ext cx="4685145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60210B-9606-4D5D-B08A-8DCE7FB61B5D}"/>
              </a:ext>
            </a:extLst>
          </p:cNvPr>
          <p:cNvSpPr/>
          <p:nvPr userDrawn="1"/>
        </p:nvSpPr>
        <p:spPr>
          <a:xfrm>
            <a:off x="5844209" y="1043608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Condensation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what</a:t>
            </a:r>
            <a:r>
              <a:rPr lang="en-US" sz="1400" baseline="0" dirty="0">
                <a:solidFill>
                  <a:srgbClr val="000000"/>
                </a:solidFill>
              </a:rPr>
              <a:t> will</a:t>
            </a:r>
            <a:r>
              <a:rPr lang="en-US" sz="1400" dirty="0">
                <a:solidFill>
                  <a:srgbClr val="000000"/>
                </a:solidFill>
              </a:rPr>
              <a:t> happen after condensation?</a:t>
            </a:r>
          </a:p>
        </p:txBody>
      </p:sp>
    </p:spTree>
    <p:extLst>
      <p:ext uri="{BB962C8B-B14F-4D97-AF65-F5344CB8AC3E}">
        <p14:creationId xmlns:p14="http://schemas.microsoft.com/office/powerpoint/2010/main" val="30957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61982" y="2408996"/>
            <a:ext cx="4696297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7D157B-D387-483C-A03F-70F6D59DD81C}"/>
              </a:ext>
            </a:extLst>
          </p:cNvPr>
          <p:cNvSpPr/>
          <p:nvPr userDrawn="1"/>
        </p:nvSpPr>
        <p:spPr>
          <a:xfrm>
            <a:off x="1321907" y="1644923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Precipitation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what can happen after precipitation?</a:t>
            </a:r>
          </a:p>
        </p:txBody>
      </p:sp>
    </p:spTree>
    <p:extLst>
      <p:ext uri="{BB962C8B-B14F-4D97-AF65-F5344CB8AC3E}">
        <p14:creationId xmlns:p14="http://schemas.microsoft.com/office/powerpoint/2010/main" val="31551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6AE612-D2F2-423C-964F-25BB270D196B}"/>
              </a:ext>
            </a:extLst>
          </p:cNvPr>
          <p:cNvGrpSpPr/>
          <p:nvPr userDrawn="1"/>
        </p:nvGrpSpPr>
        <p:grpSpPr>
          <a:xfrm>
            <a:off x="9697199" y="1280042"/>
            <a:ext cx="2418601" cy="3200400"/>
            <a:chOff x="9642001" y="1280042"/>
            <a:chExt cx="2418601" cy="3200400"/>
          </a:xfrm>
        </p:grpSpPr>
        <p:pic>
          <p:nvPicPr>
            <p:cNvPr id="22" name="Picture 2" descr="Image result for evaporation">
              <a:extLst>
                <a:ext uri="{FF2B5EF4-FFF2-40B4-BE49-F238E27FC236}">
                  <a16:creationId xmlns:a16="http://schemas.microsoft.com/office/drawing/2014/main" id="{75B247B9-B4D3-421B-B5E8-044BF2F46BE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30"/>
            <a:stretch/>
          </p:blipFill>
          <p:spPr bwMode="auto">
            <a:xfrm>
              <a:off x="9642002" y="1280042"/>
              <a:ext cx="24186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D1DE45-90F2-4CE3-807B-89F3C3CE97F0}"/>
                </a:ext>
              </a:extLst>
            </p:cNvPr>
            <p:cNvSpPr/>
            <p:nvPr userDrawn="1"/>
          </p:nvSpPr>
          <p:spPr>
            <a:xfrm>
              <a:off x="9642001" y="2812213"/>
              <a:ext cx="617007" cy="402148"/>
            </a:xfrm>
            <a:prstGeom prst="rect">
              <a:avLst/>
            </a:prstGeom>
            <a:solidFill>
              <a:srgbClr val="010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7565330-0079-476E-A4B8-06D7A9EEB0F7}"/>
              </a:ext>
            </a:extLst>
          </p:cNvPr>
          <p:cNvSpPr/>
          <p:nvPr userDrawn="1"/>
        </p:nvSpPr>
        <p:spPr>
          <a:xfrm flipH="1">
            <a:off x="5921479" y="1280042"/>
            <a:ext cx="4065386" cy="3200400"/>
          </a:xfrm>
          <a:prstGeom prst="rect">
            <a:avLst/>
          </a:prstGeom>
          <a:solidFill>
            <a:srgbClr val="68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E2B57F-392D-484F-ABDA-284F46603205}"/>
              </a:ext>
            </a:extLst>
          </p:cNvPr>
          <p:cNvSpPr txBox="1">
            <a:spLocks/>
          </p:cNvSpPr>
          <p:nvPr userDrawn="1"/>
        </p:nvSpPr>
        <p:spPr>
          <a:xfrm flipH="1">
            <a:off x="6184721" y="1248282"/>
            <a:ext cx="5723069" cy="49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Essential Questions: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330F8-A677-434D-8AF6-9B9FE5BBD2CF}"/>
              </a:ext>
            </a:extLst>
          </p:cNvPr>
          <p:cNvSpPr txBox="1"/>
          <p:nvPr userDrawn="1"/>
        </p:nvSpPr>
        <p:spPr>
          <a:xfrm>
            <a:off x="321013" y="136187"/>
            <a:ext cx="360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Reflect on the Essential Questions before you dive in…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44A9B-7C8A-4245-A9AB-F428F43E0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4366" r="41831" b="8882"/>
          <a:stretch/>
        </p:blipFill>
        <p:spPr>
          <a:xfrm>
            <a:off x="4383769" y="1280042"/>
            <a:ext cx="1560827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1E49E-4DC4-443A-9CBC-E90FD90779F9}"/>
              </a:ext>
            </a:extLst>
          </p:cNvPr>
          <p:cNvSpPr txBox="1"/>
          <p:nvPr userDrawn="1"/>
        </p:nvSpPr>
        <p:spPr>
          <a:xfrm>
            <a:off x="6149183" y="1741231"/>
            <a:ext cx="3992344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does water continually cycle among land, oceans, and atmosphere?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en-US" sz="9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forms does water take through this cycle?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en-US" sz="9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is the water cycle affected by the Sun and gravity?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E0D93-490A-4F1A-B753-371994227292}"/>
              </a:ext>
            </a:extLst>
          </p:cNvPr>
          <p:cNvSpPr txBox="1"/>
          <p:nvPr userDrawn="1"/>
        </p:nvSpPr>
        <p:spPr>
          <a:xfrm>
            <a:off x="321013" y="960928"/>
            <a:ext cx="3608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</a:rPr>
              <a:t>1. If you were quizzed today, which questions would you know the answers to already?  Click on and drag a green check mark next to those questions.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EBBEE-D6C7-4C67-B765-A3B4A6D6E38E}"/>
              </a:ext>
            </a:extLst>
          </p:cNvPr>
          <p:cNvSpPr txBox="1"/>
          <p:nvPr userDrawn="1"/>
        </p:nvSpPr>
        <p:spPr>
          <a:xfrm>
            <a:off x="321012" y="3239795"/>
            <a:ext cx="360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</a:rPr>
              <a:t>2. Which questions would you need to learn more about to answer confidently? Click on and drag a red “?” next to those questions.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3AD26-A538-4465-94F0-916B24891D06}"/>
              </a:ext>
            </a:extLst>
          </p:cNvPr>
          <p:cNvSpPr/>
          <p:nvPr userDrawn="1"/>
        </p:nvSpPr>
        <p:spPr>
          <a:xfrm>
            <a:off x="6031678" y="2073060"/>
            <a:ext cx="34593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3AD26-A538-4465-94F0-916B24891D06}"/>
              </a:ext>
            </a:extLst>
          </p:cNvPr>
          <p:cNvSpPr/>
          <p:nvPr userDrawn="1"/>
        </p:nvSpPr>
        <p:spPr>
          <a:xfrm>
            <a:off x="6031677" y="3195475"/>
            <a:ext cx="34593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3AD26-A538-4465-94F0-916B24891D06}"/>
              </a:ext>
            </a:extLst>
          </p:cNvPr>
          <p:cNvSpPr/>
          <p:nvPr userDrawn="1"/>
        </p:nvSpPr>
        <p:spPr>
          <a:xfrm>
            <a:off x="6036112" y="4026995"/>
            <a:ext cx="34593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8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upload.wikimedia.org/wikipedia/commons/1/19/Watercyclesummar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1" y="149086"/>
            <a:ext cx="7047667" cy="48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361983" y="2408996"/>
            <a:ext cx="4673994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Involves: 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Transpiration </a:t>
            </a:r>
            <a:r>
              <a:rPr kumimoji="0" lang="en-US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(Evapotranspiration)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  <a:p>
            <a:pPr marL="625475" marR="0" lvl="1" indent="-2095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961978-5999-4AC9-9EFB-820AFF7EF7A3}"/>
              </a:ext>
            </a:extLst>
          </p:cNvPr>
          <p:cNvSpPr/>
          <p:nvPr userDrawn="1"/>
        </p:nvSpPr>
        <p:spPr>
          <a:xfrm>
            <a:off x="3374335" y="2335090"/>
            <a:ext cx="1361659" cy="36774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382109" y="144966"/>
            <a:ext cx="4627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Runoff</a:t>
            </a:r>
          </a:p>
          <a:p>
            <a:r>
              <a:rPr lang="en-US" sz="1400" dirty="0">
                <a:solidFill>
                  <a:srgbClr val="000000"/>
                </a:solidFill>
              </a:rPr>
              <a:t>Following</a:t>
            </a:r>
            <a:r>
              <a:rPr lang="en-US" sz="1400" baseline="0" dirty="0">
                <a:solidFill>
                  <a:srgbClr val="000000"/>
                </a:solidFill>
              </a:rPr>
              <a:t> the arrows </a:t>
            </a:r>
            <a:r>
              <a:rPr lang="en-US" sz="1400" dirty="0">
                <a:solidFill>
                  <a:srgbClr val="000000"/>
                </a:solidFill>
              </a:rPr>
              <a:t>on this image, where can runoff</a:t>
            </a:r>
            <a:r>
              <a:rPr lang="en-US" sz="1400" baseline="0" dirty="0">
                <a:solidFill>
                  <a:srgbClr val="000000"/>
                </a:solidFill>
              </a:rPr>
              <a:t> bring water</a:t>
            </a:r>
            <a:r>
              <a:rPr lang="en-US" sz="14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961978-5999-4AC9-9EFB-820AFF7EF7A3}"/>
              </a:ext>
            </a:extLst>
          </p:cNvPr>
          <p:cNvSpPr/>
          <p:nvPr userDrawn="1"/>
        </p:nvSpPr>
        <p:spPr>
          <a:xfrm>
            <a:off x="683174" y="2431298"/>
            <a:ext cx="1669732" cy="30523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32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-2676" y="639603"/>
            <a:ext cx="12191999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</p:txBody>
      </p:sp>
      <p:pic>
        <p:nvPicPr>
          <p:cNvPr id="7" name="Picture 4" descr="Image result for transpirati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796" y="1001449"/>
            <a:ext cx="3632085" cy="380681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ry ice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4756"/>
          <a:stretch/>
        </p:blipFill>
        <p:spPr bwMode="auto">
          <a:xfrm>
            <a:off x="773124" y="2840922"/>
            <a:ext cx="2613431" cy="19211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 userDrawn="1"/>
        </p:nvSpPr>
        <p:spPr>
          <a:xfrm>
            <a:off x="764256" y="4392716"/>
            <a:ext cx="262229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Dry Ice Sublimation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0E80C-CEF8-4F85-A57F-D3E7288AAE67}"/>
              </a:ext>
            </a:extLst>
          </p:cNvPr>
          <p:cNvSpPr txBox="1"/>
          <p:nvPr userDrawn="1"/>
        </p:nvSpPr>
        <p:spPr>
          <a:xfrm>
            <a:off x="3678382" y="3155774"/>
            <a:ext cx="460441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Evapotranspiration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lost to the atmosphere from the ground surface and transpiration of groundwater by plants through their leaves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3D050-0C12-4920-9C9F-3B76B79FF5ED}"/>
              </a:ext>
            </a:extLst>
          </p:cNvPr>
          <p:cNvSpPr txBox="1"/>
          <p:nvPr userDrawn="1"/>
        </p:nvSpPr>
        <p:spPr>
          <a:xfrm>
            <a:off x="509155" y="1234381"/>
            <a:ext cx="42564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9063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Sublimation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the process of snow and ice changing into water vapor without first melting into water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5" y="-3273"/>
            <a:ext cx="12191999" cy="546871"/>
          </a:xfrm>
          <a:prstGeom prst="rect">
            <a:avLst/>
          </a:prstGeom>
          <a:gradFill flip="none" rotWithShape="1">
            <a:gsLst>
              <a:gs pos="0">
                <a:srgbClr val="16496F">
                  <a:tint val="66000"/>
                  <a:satMod val="160000"/>
                </a:srgbClr>
              </a:gs>
              <a:gs pos="50000">
                <a:srgbClr val="16496F">
                  <a:tint val="44500"/>
                  <a:satMod val="160000"/>
                </a:srgbClr>
              </a:gs>
              <a:gs pos="100000">
                <a:srgbClr val="16496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73152" tIns="36576" rIns="73152" bIns="36576" rtlCol="0" anchor="b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40928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0" grpId="0"/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1" r="69808"/>
          <a:stretch/>
        </p:blipFill>
        <p:spPr bwMode="auto">
          <a:xfrm>
            <a:off x="4375234" y="483120"/>
            <a:ext cx="3166169" cy="4374102"/>
          </a:xfrm>
          <a:prstGeom prst="rect">
            <a:avLst/>
          </a:prstGeom>
          <a:noFill/>
          <a:ln w="444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14" y="2714483"/>
            <a:ext cx="3241493" cy="240155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cxnSpLocks/>
            <a:endCxn id="8" idx="3"/>
          </p:cNvCxnSpPr>
          <p:nvPr/>
        </p:nvCxnSpPr>
        <p:spPr>
          <a:xfrm flipH="1" flipV="1">
            <a:off x="7541403" y="2670171"/>
            <a:ext cx="1193733" cy="178694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23515" y="4457113"/>
            <a:ext cx="2893741" cy="4001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Groundwater/Aquifer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735136" y="3788916"/>
            <a:ext cx="1055385" cy="1343466"/>
          </a:xfrm>
          <a:prstGeom prst="rect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1F6A5-E1A3-4CA5-B13A-789B740E302A}"/>
              </a:ext>
            </a:extLst>
          </p:cNvPr>
          <p:cNvSpPr txBox="1"/>
          <p:nvPr userDrawn="1"/>
        </p:nvSpPr>
        <p:spPr>
          <a:xfrm>
            <a:off x="8462278" y="90887"/>
            <a:ext cx="2750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u="sng" dirty="0">
                <a:solidFill>
                  <a:srgbClr val="000000"/>
                </a:solidFill>
              </a:rPr>
              <a:t>Infiltration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1740DD-4490-4610-9999-4677FB1E4881}"/>
              </a:ext>
            </a:extLst>
          </p:cNvPr>
          <p:cNvSpPr txBox="1"/>
          <p:nvPr userDrawn="1"/>
        </p:nvSpPr>
        <p:spPr>
          <a:xfrm>
            <a:off x="7678057" y="693280"/>
            <a:ext cx="43184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The downward process of moving water from the land surface into soil or porous rock</a:t>
            </a:r>
          </a:p>
        </p:txBody>
      </p:sp>
      <p:sp>
        <p:nvSpPr>
          <p:cNvPr id="24" name="Content Placeholder 7"/>
          <p:cNvSpPr txBox="1">
            <a:spLocks/>
          </p:cNvSpPr>
          <p:nvPr userDrawn="1"/>
        </p:nvSpPr>
        <p:spPr>
          <a:xfrm>
            <a:off x="285050" y="541873"/>
            <a:ext cx="3812192" cy="367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Groundwater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Large amounts of water stored in the ground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Aquifer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Another name for ground- water, usually describes water- bearing formations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685519" y="1863083"/>
            <a:ext cx="1799771" cy="461665"/>
          </a:xfrm>
          <a:prstGeom prst="rect">
            <a:avLst/>
          </a:prstGeom>
          <a:solidFill>
            <a:srgbClr val="FFCC99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Infiltration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</p:cNvCxnSpPr>
          <p:nvPr userDrawn="1"/>
        </p:nvCxnSpPr>
        <p:spPr>
          <a:xfrm flipH="1">
            <a:off x="5800824" y="2093916"/>
            <a:ext cx="2884695" cy="559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3"/>
          </p:cNvCxnSpPr>
          <p:nvPr userDrawn="1"/>
        </p:nvCxnSpPr>
        <p:spPr>
          <a:xfrm flipV="1">
            <a:off x="3817256" y="4204414"/>
            <a:ext cx="1657993" cy="4527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22" grpId="0"/>
      <p:bldP spid="23" grpId="0"/>
      <p:bldP spid="24" grpId="0"/>
      <p:bldP spid="2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gradFill flip="none" rotWithShape="1">
          <a:gsLst>
            <a:gs pos="0">
              <a:schemeClr val="accent3">
                <a:lumMod val="20000"/>
                <a:lumOff val="80000"/>
              </a:schemeClr>
            </a:gs>
            <a:gs pos="15000">
              <a:schemeClr val="accent3"/>
            </a:gs>
            <a:gs pos="91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 txBox="1">
            <a:spLocks/>
          </p:cNvSpPr>
          <p:nvPr userDrawn="1"/>
        </p:nvSpPr>
        <p:spPr>
          <a:xfrm>
            <a:off x="7590153" y="2024968"/>
            <a:ext cx="3438940" cy="28777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Groundwater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- Large amounts of water stored in the ground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Aquifer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– another name for ground- water, usually describes water- bearing formations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1" r="69808"/>
          <a:stretch/>
        </p:blipFill>
        <p:spPr bwMode="auto">
          <a:xfrm>
            <a:off x="392225" y="173661"/>
            <a:ext cx="2728661" cy="376967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02" y="2658727"/>
            <a:ext cx="3241493" cy="2401559"/>
          </a:xfrm>
          <a:prstGeom prst="rect">
            <a:avLst/>
          </a:prstGeom>
          <a:noFill/>
          <a:ln w="38100"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cxnSpLocks/>
            <a:endCxn id="6" idx="1"/>
          </p:cNvCxnSpPr>
          <p:nvPr/>
        </p:nvCxnSpPr>
        <p:spPr>
          <a:xfrm>
            <a:off x="3065511" y="3369235"/>
            <a:ext cx="986113" cy="10356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62898" y="4546154"/>
            <a:ext cx="2624436" cy="369332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accent5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</a:rPr>
              <a:t>Groundwater/Aquifer</a:t>
            </a:r>
          </a:p>
        </p:txBody>
      </p: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>
            <a:off x="3387334" y="4730820"/>
            <a:ext cx="75728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6" name="Rectangle 5"/>
          <p:cNvSpPr/>
          <p:nvPr userDrawn="1"/>
        </p:nvSpPr>
        <p:spPr>
          <a:xfrm>
            <a:off x="4051624" y="3733160"/>
            <a:ext cx="1055385" cy="1343466"/>
          </a:xfrm>
          <a:prstGeom prst="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2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845653"/>
            <a:ext cx="42572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If you are able, find a partner to work with. Each person talk for 30 seconds about what you already know about evaporation. </a:t>
            </a: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What did you learn from your partner? In your own words write a definition for evaporation.  </a:t>
            </a: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endParaRPr lang="en-US" sz="1600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Study the diagram on the right. Which letter represents evaporation in the diagram of the water cycle?</a:t>
            </a:r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5195719" y="710570"/>
            <a:ext cx="6061893" cy="4184773"/>
            <a:chOff x="3302724" y="2675548"/>
            <a:chExt cx="5516880" cy="3808528"/>
          </a:xfrm>
          <a:solidFill>
            <a:schemeClr val="bg2">
              <a:lumMod val="20000"/>
              <a:lumOff val="80000"/>
            </a:schemeClr>
          </a:solidFill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724" y="2675548"/>
              <a:ext cx="5516880" cy="38085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197635" y="4702629"/>
              <a:ext cx="862149" cy="294281"/>
            </a:xfrm>
            <a:prstGeom prst="rect">
              <a:avLst/>
            </a:prstGeom>
            <a:grpFill/>
            <a:ln w="12700">
              <a:solidFill>
                <a:sysClr val="windowText" lastClr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erdana" panose="020B0604030504040204" pitchFamily="34" charset="0"/>
                </a:rPr>
                <a:t>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C7F2E1-F56F-C74A-9189-28CF519AF394}"/>
              </a:ext>
            </a:extLst>
          </p:cNvPr>
          <p:cNvSpPr txBox="1"/>
          <p:nvPr userDrawn="1"/>
        </p:nvSpPr>
        <p:spPr>
          <a:xfrm>
            <a:off x="7154031" y="1801630"/>
            <a:ext cx="947321" cy="3233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ADDA5-7D2B-464B-B9AB-F36BC488201F}"/>
              </a:ext>
            </a:extLst>
          </p:cNvPr>
          <p:cNvSpPr txBox="1"/>
          <p:nvPr userDrawn="1"/>
        </p:nvSpPr>
        <p:spPr>
          <a:xfrm>
            <a:off x="6321273" y="1318657"/>
            <a:ext cx="947321" cy="3233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</a:rPr>
              <a:t>C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824097" y="4908699"/>
            <a:ext cx="6805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600"/>
              </a:spcBef>
              <a:defRPr/>
            </a:pPr>
            <a:r>
              <a:rPr lang="en-US" sz="1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Evaporation: </a:t>
            </a:r>
            <a:r>
              <a:rPr lang="en-US" sz="1400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changes from a liquid to a gas</a:t>
            </a:r>
          </a:p>
        </p:txBody>
      </p:sp>
    </p:spTree>
    <p:extLst>
      <p:ext uri="{BB962C8B-B14F-4D97-AF65-F5344CB8AC3E}">
        <p14:creationId xmlns:p14="http://schemas.microsoft.com/office/powerpoint/2010/main" val="1873891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57700" y="892757"/>
            <a:ext cx="7494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If you are able, talk with a new partner about the terms condensation and precipitation. One of you tell about condensation, the other about precipitation. 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Together develop a short explanation of how you think clouds form and produce precipitation.</a:t>
            </a:r>
          </a:p>
        </p:txBody>
      </p:sp>
      <p:pic>
        <p:nvPicPr>
          <p:cNvPr id="8" name="Picture 3" descr="C:\Users\Gayle\AppData\Local\Microsoft\Windows\INetCache\IE\V5FBAW05\thunderstorm[1]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5" y="812280"/>
            <a:ext cx="3543212" cy="30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76646" y="4659662"/>
            <a:ext cx="412519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released from clouds in the form of rain, freezing rain, sleet, snow and hail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76646" y="3859443"/>
            <a:ext cx="412519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600"/>
              </a:spcBef>
              <a:defRPr/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Condensation: 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 in which water vapor in the air is changed into liquid water</a:t>
            </a:r>
          </a:p>
        </p:txBody>
      </p:sp>
    </p:spTree>
    <p:extLst>
      <p:ext uri="{BB962C8B-B14F-4D97-AF65-F5344CB8AC3E}">
        <p14:creationId xmlns:p14="http://schemas.microsoft.com/office/powerpoint/2010/main" val="2522267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 userDrawn="1"/>
        </p:nvSpPr>
        <p:spPr>
          <a:xfrm>
            <a:off x="104078" y="786407"/>
            <a:ext cx="3582097" cy="16183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Cycle INB Template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Use the word bank below to label the water cycle diagram on the right.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A0B0A-6485-4B45-8324-3A208BBD1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81" y="786407"/>
            <a:ext cx="6291303" cy="4497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B5A3B4-11D2-A244-BDB2-C5E071C12660}"/>
              </a:ext>
            </a:extLst>
          </p:cNvPr>
          <p:cNvSpPr/>
          <p:nvPr userDrawn="1"/>
        </p:nvSpPr>
        <p:spPr>
          <a:xfrm>
            <a:off x="6583375" y="1457103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08C66-A223-F74D-A38B-6C6D83FCA025}"/>
              </a:ext>
            </a:extLst>
          </p:cNvPr>
          <p:cNvSpPr/>
          <p:nvPr userDrawn="1"/>
        </p:nvSpPr>
        <p:spPr>
          <a:xfrm>
            <a:off x="9659419" y="1673193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82005-1C28-E64D-AE45-3A2AD58E080A}"/>
              </a:ext>
            </a:extLst>
          </p:cNvPr>
          <p:cNvSpPr/>
          <p:nvPr userDrawn="1"/>
        </p:nvSpPr>
        <p:spPr>
          <a:xfrm>
            <a:off x="7706477" y="2039189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0CC10-6687-B04B-8A4E-D259B654F501}"/>
              </a:ext>
            </a:extLst>
          </p:cNvPr>
          <p:cNvSpPr/>
          <p:nvPr userDrawn="1"/>
        </p:nvSpPr>
        <p:spPr>
          <a:xfrm>
            <a:off x="5471012" y="273116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AA831-CB16-1A44-A2EC-28C7E80B7585}"/>
              </a:ext>
            </a:extLst>
          </p:cNvPr>
          <p:cNvSpPr/>
          <p:nvPr userDrawn="1"/>
        </p:nvSpPr>
        <p:spPr>
          <a:xfrm>
            <a:off x="7019372" y="411883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4DA40-24E7-A743-A5AB-183BAC6E18EC}"/>
              </a:ext>
            </a:extLst>
          </p:cNvPr>
          <p:cNvSpPr/>
          <p:nvPr userDrawn="1"/>
        </p:nvSpPr>
        <p:spPr>
          <a:xfrm>
            <a:off x="9125339" y="3283474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A4D30-3AB5-554B-852B-E95E47C533AC}"/>
              </a:ext>
            </a:extLst>
          </p:cNvPr>
          <p:cNvSpPr/>
          <p:nvPr userDrawn="1"/>
        </p:nvSpPr>
        <p:spPr>
          <a:xfrm>
            <a:off x="9271328" y="4030151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606AC-E506-5D44-9012-B1E970E35DA9}"/>
              </a:ext>
            </a:extLst>
          </p:cNvPr>
          <p:cNvSpPr/>
          <p:nvPr userDrawn="1"/>
        </p:nvSpPr>
        <p:spPr>
          <a:xfrm>
            <a:off x="9201803" y="4828104"/>
            <a:ext cx="1197309" cy="304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766AC-7749-423D-87F4-9D9C9A62A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81" y="817023"/>
            <a:ext cx="641565" cy="640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DCB230-0E31-9E40-9554-79F2EF41A53F}"/>
              </a:ext>
            </a:extLst>
          </p:cNvPr>
          <p:cNvSpPr/>
          <p:nvPr userDrawn="1"/>
        </p:nvSpPr>
        <p:spPr>
          <a:xfrm>
            <a:off x="9018272" y="326821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infiltration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75B95-C238-2D47-9A91-46D0392ED0EE}"/>
              </a:ext>
            </a:extLst>
          </p:cNvPr>
          <p:cNvSpPr/>
          <p:nvPr userDrawn="1"/>
        </p:nvSpPr>
        <p:spPr>
          <a:xfrm>
            <a:off x="9099569" y="4836409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groundwater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77A54-6F73-2B43-A99B-7B3A8132B725}"/>
              </a:ext>
            </a:extLst>
          </p:cNvPr>
          <p:cNvSpPr/>
          <p:nvPr userDrawn="1"/>
        </p:nvSpPr>
        <p:spPr>
          <a:xfrm>
            <a:off x="7686406" y="2029954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transpiration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D97843-E55B-6340-A138-5182EF4E9C50}"/>
              </a:ext>
            </a:extLst>
          </p:cNvPr>
          <p:cNvSpPr/>
          <p:nvPr userDrawn="1"/>
        </p:nvSpPr>
        <p:spPr>
          <a:xfrm>
            <a:off x="9255433" y="402064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percolation</a:t>
            </a:r>
          </a:p>
        </p:txBody>
      </p:sp>
    </p:spTree>
    <p:extLst>
      <p:ext uri="{BB962C8B-B14F-4D97-AF65-F5344CB8AC3E}">
        <p14:creationId xmlns:p14="http://schemas.microsoft.com/office/powerpoint/2010/main" val="1776347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ayle\AppData\Local\Microsoft\Windows\INetCache\IE\KWTJXO12\502557437[1]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r="26377"/>
          <a:stretch/>
        </p:blipFill>
        <p:spPr bwMode="auto">
          <a:xfrm>
            <a:off x="369638" y="876749"/>
            <a:ext cx="3522006" cy="2820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4350811" y="704777"/>
            <a:ext cx="7841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Think back to the last time a </a:t>
            </a:r>
            <a:r>
              <a:rPr lang="en-US" sz="1800" u="sng" dirty="0">
                <a:solidFill>
                  <a:prstClr val="black"/>
                </a:solidFill>
                <a:effectLst/>
                <a:latin typeface="Verdana" panose="020B0604030504040204" pitchFamily="34" charset="0"/>
              </a:rPr>
              <a:t>strong rain storm</a:t>
            </a:r>
            <a:r>
              <a:rPr lang="en-US" sz="1800" u="none" dirty="0">
                <a:solidFill>
                  <a:prstClr val="black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came through your town.  If you are able, talk with a partner about that storm and compile a list of places you saw lots of runoff.</a:t>
            </a:r>
          </a:p>
          <a:p>
            <a:pPr defTabSz="914400"/>
            <a:endParaRPr lang="en-US" sz="12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Next, think about the last time it </a:t>
            </a:r>
            <a:r>
              <a:rPr lang="en-US" sz="1800" u="sng" dirty="0">
                <a:solidFill>
                  <a:prstClr val="black"/>
                </a:solidFill>
                <a:latin typeface="Verdana" panose="020B0604030504040204" pitchFamily="34" charset="0"/>
              </a:rPr>
              <a:t>rained very gently</a:t>
            </a:r>
            <a:r>
              <a:rPr lang="en-US" sz="1800" u="none" dirty="0">
                <a:solidFill>
                  <a:prstClr val="black"/>
                </a:solidFill>
                <a:latin typeface="Verdana" panose="020B060403050404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for a short time. Together make a list of places you saw runoff.</a:t>
            </a:r>
          </a:p>
          <a:p>
            <a:pPr defTabSz="914400"/>
            <a:endParaRPr lang="en-US" sz="1800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defTabSz="914400"/>
            <a:r>
              <a:rPr lang="en-US" sz="1800" dirty="0">
                <a:solidFill>
                  <a:prstClr val="black"/>
                </a:solidFill>
                <a:latin typeface="Verdana" panose="020B0604030504040204" pitchFamily="34" charset="0"/>
              </a:rPr>
              <a:t>Write</a:t>
            </a:r>
            <a:r>
              <a:rPr lang="en-US" sz="1800" baseline="0" dirty="0">
                <a:solidFill>
                  <a:prstClr val="black"/>
                </a:solidFill>
                <a:latin typeface="Verdana" panose="020B0604030504040204" pitchFamily="34" charset="0"/>
              </a:rPr>
              <a:t> your observations below.</a:t>
            </a:r>
            <a:endParaRPr lang="en-US" sz="1800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A489F-6B8D-6849-BBBC-812EF0932962}"/>
              </a:ext>
            </a:extLst>
          </p:cNvPr>
          <p:cNvSpPr txBox="1"/>
          <p:nvPr userDrawn="1"/>
        </p:nvSpPr>
        <p:spPr>
          <a:xfrm>
            <a:off x="93604" y="4087147"/>
            <a:ext cx="425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i="0" u="sng" dirty="0">
                <a:solidFill>
                  <a:schemeClr val="bg1"/>
                </a:solidFill>
                <a:latin typeface="Verdana" panose="020B0604030504040204" pitchFamily="34" charset="0"/>
              </a:rPr>
              <a:t>Note</a:t>
            </a:r>
            <a:r>
              <a:rPr lang="en-US" sz="1600" i="0" dirty="0">
                <a:solidFill>
                  <a:schemeClr val="bg1"/>
                </a:solidFill>
                <a:latin typeface="Verdana" panose="020B0604030504040204" pitchFamily="34" charset="0"/>
              </a:rPr>
              <a:t>: If you are not able to talk with a partner, write the difference in type of runoff you have seen. </a:t>
            </a:r>
          </a:p>
        </p:txBody>
      </p:sp>
    </p:spTree>
    <p:extLst>
      <p:ext uri="{BB962C8B-B14F-4D97-AF65-F5344CB8AC3E}">
        <p14:creationId xmlns:p14="http://schemas.microsoft.com/office/powerpoint/2010/main" val="39896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ayle\AppData\Local\Microsoft\Windows\INetCache\IE\KWTJXO12\502557437[1]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r="26377"/>
          <a:stretch/>
        </p:blipFill>
        <p:spPr bwMode="auto">
          <a:xfrm>
            <a:off x="348856" y="1126131"/>
            <a:ext cx="3522006" cy="2820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4600192" y="715168"/>
            <a:ext cx="7307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/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Looking</a:t>
            </a:r>
            <a:r>
              <a:rPr lang="en-US" sz="2000" baseline="0" dirty="0">
                <a:solidFill>
                  <a:prstClr val="black"/>
                </a:solidFill>
                <a:latin typeface="Verdana" panose="020B0604030504040204" pitchFamily="34" charset="0"/>
              </a:rPr>
              <a:t> at your list of observations, w</a:t>
            </a:r>
            <a:r>
              <a:rPr lang="en-US" sz="2000" dirty="0">
                <a:solidFill>
                  <a:prstClr val="black"/>
                </a:solidFill>
                <a:latin typeface="Verdana" panose="020B0604030504040204" pitchFamily="34" charset="0"/>
              </a:rPr>
              <a:t>ere your two lists similar? Different?  Why do you think they were similar/different?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57704" y="4191557"/>
            <a:ext cx="33043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 that did not get absorbed into soil, or evaporate</a:t>
            </a:r>
          </a:p>
        </p:txBody>
      </p:sp>
    </p:spTree>
    <p:extLst>
      <p:ext uri="{BB962C8B-B14F-4D97-AF65-F5344CB8AC3E}">
        <p14:creationId xmlns:p14="http://schemas.microsoft.com/office/powerpoint/2010/main" val="20623498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Look Layout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12227" y="0"/>
            <a:ext cx="7879773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66679A9-0BFA-A747-A5E7-B39E8D3034D5}"/>
              </a:ext>
            </a:extLst>
          </p:cNvPr>
          <p:cNvSpPr txBox="1">
            <a:spLocks/>
          </p:cNvSpPr>
          <p:nvPr userDrawn="1"/>
        </p:nvSpPr>
        <p:spPr>
          <a:xfrm>
            <a:off x="159196" y="865718"/>
            <a:ext cx="3985121" cy="4029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Match stage of the water cycle to its correct description.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indent="0" algn="ctr"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Draw an arrow from the structure to the correct function.</a:t>
            </a:r>
          </a:p>
          <a:p>
            <a:pPr marL="12700" indent="0" algn="ctr">
              <a:buNone/>
              <a:tabLst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indent="0" algn="ctr">
              <a:buNone/>
              <a:tabLst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 to Insert&gt;Shapes&gt; and choose the arrow tool.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 Regular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C73ED8-B5A7-D444-B97B-E83714B54865}"/>
              </a:ext>
            </a:extLst>
          </p:cNvPr>
          <p:cNvSpPr/>
          <p:nvPr userDrawn="1"/>
        </p:nvSpPr>
        <p:spPr>
          <a:xfrm>
            <a:off x="4667266" y="561925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evaporation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E0970C-9E44-A548-AF50-99B6C5E28E20}"/>
              </a:ext>
            </a:extLst>
          </p:cNvPr>
          <p:cNvSpPr/>
          <p:nvPr userDrawn="1"/>
        </p:nvSpPr>
        <p:spPr>
          <a:xfrm>
            <a:off x="9166653" y="3242709"/>
            <a:ext cx="2623173" cy="884213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Water released from clouds in the form of rain, freezing rain, sleet, snow and hail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2FFB9-99AA-D64F-8D81-EEFC663C4CBB}"/>
              </a:ext>
            </a:extLst>
          </p:cNvPr>
          <p:cNvSpPr/>
          <p:nvPr userDrawn="1"/>
        </p:nvSpPr>
        <p:spPr>
          <a:xfrm>
            <a:off x="9166653" y="1301290"/>
            <a:ext cx="2623173" cy="629612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Process by which water changes from a liquid to a gas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F0CB7-165B-1E4B-BE03-22364B59C427}"/>
              </a:ext>
            </a:extLst>
          </p:cNvPr>
          <p:cNvSpPr/>
          <p:nvPr userDrawn="1"/>
        </p:nvSpPr>
        <p:spPr>
          <a:xfrm>
            <a:off x="9166653" y="271823"/>
            <a:ext cx="2623173" cy="884213"/>
          </a:xfrm>
          <a:prstGeom prst="rect">
            <a:avLst/>
          </a:prstGeom>
          <a:solidFill>
            <a:srgbClr val="9CD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Precipitation that did not get absorbed into soil, or evaporate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AEAA4F-82A1-5141-AEB4-FDE75700DEA8}"/>
              </a:ext>
            </a:extLst>
          </p:cNvPr>
          <p:cNvSpPr/>
          <p:nvPr userDrawn="1"/>
        </p:nvSpPr>
        <p:spPr>
          <a:xfrm>
            <a:off x="9166654" y="4331739"/>
            <a:ext cx="2623173" cy="738664"/>
          </a:xfrm>
          <a:prstGeom prst="rect">
            <a:avLst/>
          </a:prstGeom>
          <a:solidFill>
            <a:srgbClr val="9CDCE2"/>
          </a:solidFill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Process in which water vapor in the air is changed into liquid water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D5A5A-5015-F24B-A48A-9F0E1748A1B9}"/>
              </a:ext>
            </a:extLst>
          </p:cNvPr>
          <p:cNvSpPr/>
          <p:nvPr userDrawn="1"/>
        </p:nvSpPr>
        <p:spPr>
          <a:xfrm>
            <a:off x="9166653" y="2195061"/>
            <a:ext cx="2623173" cy="867930"/>
          </a:xfrm>
          <a:prstGeom prst="rect">
            <a:avLst/>
          </a:prstGeom>
          <a:solidFill>
            <a:srgbClr val="9CDCE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 Regular"/>
              </a:rPr>
              <a:t>The downward process of moving water from the land surface into soil or porous rock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A4137C-18FE-A846-BE6A-54B7603C1125}"/>
              </a:ext>
            </a:extLst>
          </p:cNvPr>
          <p:cNvSpPr/>
          <p:nvPr userDrawn="1"/>
        </p:nvSpPr>
        <p:spPr>
          <a:xfrm>
            <a:off x="4667266" y="3490663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condensation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D06C6F-A389-6A4D-B907-C68005D32BA8}"/>
              </a:ext>
            </a:extLst>
          </p:cNvPr>
          <p:cNvSpPr/>
          <p:nvPr userDrawn="1"/>
        </p:nvSpPr>
        <p:spPr>
          <a:xfrm>
            <a:off x="4667266" y="1553257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runoff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14C102-D1A9-1945-B5EF-78BC7657B3D3}"/>
              </a:ext>
            </a:extLst>
          </p:cNvPr>
          <p:cNvSpPr/>
          <p:nvPr userDrawn="1"/>
        </p:nvSpPr>
        <p:spPr>
          <a:xfrm>
            <a:off x="4667266" y="4506917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precipitation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0CF6E4-8931-AA46-B7FC-6DD5DE29FA40}"/>
              </a:ext>
            </a:extLst>
          </p:cNvPr>
          <p:cNvSpPr/>
          <p:nvPr userDrawn="1"/>
        </p:nvSpPr>
        <p:spPr>
          <a:xfrm>
            <a:off x="4667266" y="2474410"/>
            <a:ext cx="2286000" cy="38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infiltration</a:t>
            </a:r>
          </a:p>
        </p:txBody>
      </p:sp>
      <p:cxnSp>
        <p:nvCxnSpPr>
          <p:cNvPr id="4" name="Straight Arrow Connector 3"/>
          <p:cNvCxnSpPr/>
          <p:nvPr userDrawn="1"/>
        </p:nvCxnSpPr>
        <p:spPr>
          <a:xfrm>
            <a:off x="6702136" y="789709"/>
            <a:ext cx="2379519" cy="841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 flipV="1">
            <a:off x="6348845" y="710114"/>
            <a:ext cx="2732810" cy="1048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4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4560849" y="1044780"/>
            <a:ext cx="7393258" cy="2610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Energy breaks bonds that hold water molecules together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Molecules move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fast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at boiling point 212</a:t>
            </a:r>
            <a:r>
              <a:rPr kumimoji="0" lang="en-US" sz="22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F/100</a:t>
            </a:r>
            <a:r>
              <a:rPr kumimoji="0" lang="en-US" sz="22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Molecules move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slow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at freezing point 32</a:t>
            </a:r>
            <a:r>
              <a:rPr kumimoji="0" lang="en-US" sz="22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F/0</a:t>
            </a:r>
            <a:r>
              <a:rPr kumimoji="0" lang="en-US" sz="22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</a:p>
        </p:txBody>
      </p:sp>
      <p:sp>
        <p:nvSpPr>
          <p:cNvPr id="6" name="AutoShape 2" descr="Image result for evaporation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7" name="Picture 4" descr="Image result for evaporatio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5195"/>
          <a:stretch/>
        </p:blipFill>
        <p:spPr bwMode="auto">
          <a:xfrm>
            <a:off x="204343" y="896967"/>
            <a:ext cx="3903979" cy="35468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E4E4A-6BDA-4ECF-931C-5D3438407C61}"/>
              </a:ext>
            </a:extLst>
          </p:cNvPr>
          <p:cNvSpPr txBox="1"/>
          <p:nvPr userDrawn="1"/>
        </p:nvSpPr>
        <p:spPr>
          <a:xfrm>
            <a:off x="204342" y="3520441"/>
            <a:ext cx="390397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Heat (energy) from the sun is necessary for evaporation to occur.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03908-20A8-46DE-B7EE-015E1F93610E}"/>
              </a:ext>
            </a:extLst>
          </p:cNvPr>
          <p:cNvSpPr txBox="1"/>
          <p:nvPr userDrawn="1"/>
        </p:nvSpPr>
        <p:spPr>
          <a:xfrm>
            <a:off x="4953000" y="3723659"/>
            <a:ext cx="609971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What determines how fast or slow molecules move?</a:t>
            </a:r>
          </a:p>
        </p:txBody>
      </p:sp>
    </p:spTree>
    <p:extLst>
      <p:ext uri="{BB962C8B-B14F-4D97-AF65-F5344CB8AC3E}">
        <p14:creationId xmlns:p14="http://schemas.microsoft.com/office/powerpoint/2010/main" val="14302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C70430-C005-4C76-9147-3F060802A61F}"/>
              </a:ext>
            </a:extLst>
          </p:cNvPr>
          <p:cNvSpPr/>
          <p:nvPr userDrawn="1"/>
        </p:nvSpPr>
        <p:spPr>
          <a:xfrm>
            <a:off x="274319" y="789865"/>
            <a:ext cx="61680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Explain the difference between groundwater and runoff. 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Then, describe how groundwater can become runoff </a:t>
            </a:r>
            <a:r>
              <a:rPr lang="en-US" sz="2000" u="sng" dirty="0">
                <a:solidFill>
                  <a:schemeClr val="accent5"/>
                </a:solidFill>
              </a:rPr>
              <a:t>or</a:t>
            </a:r>
            <a:r>
              <a:rPr lang="en-US" sz="2000" dirty="0">
                <a:solidFill>
                  <a:schemeClr val="accent5"/>
                </a:solidFill>
              </a:rPr>
              <a:t> how runoff can become groundwater.</a:t>
            </a:r>
          </a:p>
        </p:txBody>
      </p:sp>
      <p:pic>
        <p:nvPicPr>
          <p:cNvPr id="8" name="Picture 7" descr="A close up of a rock&#10;&#10;Description automatically generated">
            <a:extLst>
              <a:ext uri="{FF2B5EF4-FFF2-40B4-BE49-F238E27FC236}">
                <a16:creationId xmlns:a16="http://schemas.microsoft.com/office/drawing/2014/main" id="{2925CAA2-972A-47AE-8EE7-EC709D25D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49" y="906780"/>
            <a:ext cx="4383170" cy="2956560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330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Image result for glaciers">
            <a:extLst>
              <a:ext uri="{FF2B5EF4-FFF2-40B4-BE49-F238E27FC236}">
                <a16:creationId xmlns:a16="http://schemas.microsoft.com/office/drawing/2014/main" id="{1D81EB4B-B488-4A64-B731-175F7D6F4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79" y="2743200"/>
            <a:ext cx="2904491" cy="2471908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277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1C6737-B9E1-4D86-B334-4A00E1AC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9959" r="46250" b="12522"/>
          <a:stretch/>
        </p:blipFill>
        <p:spPr>
          <a:xfrm>
            <a:off x="25174" y="2574518"/>
            <a:ext cx="2560320" cy="2607082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515E329-E8DB-4517-991B-1B55C9AEEFE0}"/>
              </a:ext>
            </a:extLst>
          </p:cNvPr>
          <p:cNvSpPr/>
          <p:nvPr userDrawn="1"/>
        </p:nvSpPr>
        <p:spPr>
          <a:xfrm>
            <a:off x="2228851" y="687020"/>
            <a:ext cx="4579645" cy="2872740"/>
          </a:xfrm>
          <a:prstGeom prst="wedgeEllipseCallout">
            <a:avLst>
              <a:gd name="adj1" fmla="val -65088"/>
              <a:gd name="adj2" fmla="val 4560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“On the way to the bus stop this morning there was a big puddle on the sidewalk. When I got home this afternoon, the puddle was gone. It’s like magic! The water disappeared forever.”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BF536-37E2-4DE5-A916-0921BE440276}"/>
              </a:ext>
            </a:extLst>
          </p:cNvPr>
          <p:cNvSpPr/>
          <p:nvPr userDrawn="1"/>
        </p:nvSpPr>
        <p:spPr>
          <a:xfrm>
            <a:off x="6576060" y="692229"/>
            <a:ext cx="5270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True or 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778F4-8E0A-4FAC-AC86-A5617180ACEA}"/>
              </a:ext>
            </a:extLst>
          </p:cNvPr>
          <p:cNvSpPr/>
          <p:nvPr userDrawn="1"/>
        </p:nvSpPr>
        <p:spPr>
          <a:xfrm>
            <a:off x="6878546" y="1407810"/>
            <a:ext cx="5038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5">
                      <a:lumMod val="90000"/>
                      <a:lumOff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Explain your answer.</a:t>
            </a:r>
          </a:p>
        </p:txBody>
      </p:sp>
    </p:spTree>
    <p:extLst>
      <p:ext uri="{BB962C8B-B14F-4D97-AF65-F5344CB8AC3E}">
        <p14:creationId xmlns:p14="http://schemas.microsoft.com/office/powerpoint/2010/main" val="1472773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ater&#10;&#10;Description automatically generated">
            <a:extLst>
              <a:ext uri="{FF2B5EF4-FFF2-40B4-BE49-F238E27FC236}">
                <a16:creationId xmlns:a16="http://schemas.microsoft.com/office/drawing/2014/main" id="{040356F8-4C1C-40E4-898F-6F4BD1697D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3" y="1353770"/>
            <a:ext cx="7353707" cy="4132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6B887-71BF-437A-9DF0-F3F2D99D16E4}"/>
              </a:ext>
            </a:extLst>
          </p:cNvPr>
          <p:cNvSpPr/>
          <p:nvPr userDrawn="1"/>
        </p:nvSpPr>
        <p:spPr>
          <a:xfrm>
            <a:off x="5210555" y="984796"/>
            <a:ext cx="63966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</a:t>
            </a:r>
            <a:r>
              <a:rPr lang="en-US" baseline="0" dirty="0"/>
              <a:t> you think</a:t>
            </a:r>
            <a:r>
              <a:rPr lang="en-US" dirty="0"/>
              <a:t> there more, less, or the same amount of water on Earth as there was a 2000 years ago? </a:t>
            </a:r>
          </a:p>
          <a:p>
            <a:r>
              <a:rPr lang="en-US" dirty="0"/>
              <a:t>Explain your answer.</a:t>
            </a:r>
          </a:p>
        </p:txBody>
      </p:sp>
    </p:spTree>
    <p:extLst>
      <p:ext uri="{BB962C8B-B14F-4D97-AF65-F5344CB8AC3E}">
        <p14:creationId xmlns:p14="http://schemas.microsoft.com/office/powerpoint/2010/main" val="2079390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2E96EA-94DB-4EC2-B8CC-43D684C1D83F}"/>
              </a:ext>
            </a:extLst>
          </p:cNvPr>
          <p:cNvSpPr/>
          <p:nvPr userDrawn="1"/>
        </p:nvSpPr>
        <p:spPr>
          <a:xfrm>
            <a:off x="4543425" y="19800"/>
            <a:ext cx="757237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Give your best answer to...</a:t>
            </a:r>
            <a:b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How does water continually cycle among land, 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oceans, and atmosphere?</a:t>
            </a: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What forms does water take through this cycle?</a:t>
            </a: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94360" indent="-594360">
              <a:spcBef>
                <a:spcPts val="600"/>
              </a:spcBef>
              <a:buAutoNum type="arabicPeriod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How is the water cycle affected by the Sun and gravity?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159F9-1400-4DBA-8CAE-3FD2FE194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4755"/>
          <a:stretch/>
        </p:blipFill>
        <p:spPr>
          <a:xfrm>
            <a:off x="11076708" y="1"/>
            <a:ext cx="1039091" cy="110472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13D97-490B-44B5-867D-55A05FC5D8DC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687438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C75C0A-823E-4301-80B2-57CDFD64CD77}"/>
              </a:ext>
            </a:extLst>
          </p:cNvPr>
          <p:cNvSpPr/>
          <p:nvPr userDrawn="1"/>
        </p:nvSpPr>
        <p:spPr>
          <a:xfrm>
            <a:off x="0" y="2249413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Still have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DB70D-2861-44B1-B290-22BAD61EB16B}"/>
              </a:ext>
            </a:extLst>
          </p:cNvPr>
          <p:cNvSpPr txBox="1"/>
          <p:nvPr userDrawn="1"/>
        </p:nvSpPr>
        <p:spPr>
          <a:xfrm>
            <a:off x="4467109" y="648771"/>
            <a:ext cx="7660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Which essential questions do you still need help to understand?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8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56117" y="284118"/>
            <a:ext cx="4187283" cy="34163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Atmosphere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Superhighway used to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transport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water around the globe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condensation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and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</a:t>
            </a:r>
          </a:p>
        </p:txBody>
      </p:sp>
      <p:pic>
        <p:nvPicPr>
          <p:cNvPr id="6" name="Picture 2" descr="Image result for water vapor in atmospher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5" y="860372"/>
            <a:ext cx="6216278" cy="4114800"/>
          </a:xfrm>
          <a:prstGeom prst="rect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F8472-CA84-4EAE-BF68-C9C6D172D31E}"/>
              </a:ext>
            </a:extLst>
          </p:cNvPr>
          <p:cNvSpPr txBox="1"/>
          <p:nvPr userDrawn="1"/>
        </p:nvSpPr>
        <p:spPr>
          <a:xfrm>
            <a:off x="70625" y="3759742"/>
            <a:ext cx="41872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What two processes help the atmosphere transport water around the globe?</a:t>
            </a:r>
          </a:p>
        </p:txBody>
      </p:sp>
    </p:spTree>
    <p:extLst>
      <p:ext uri="{BB962C8B-B14F-4D97-AF65-F5344CB8AC3E}">
        <p14:creationId xmlns:p14="http://schemas.microsoft.com/office/powerpoint/2010/main" val="3972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 userDrawn="1"/>
        </p:nvSpPr>
        <p:spPr>
          <a:xfrm>
            <a:off x="155575" y="549873"/>
            <a:ext cx="3970376" cy="35696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Storage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Ice, snow, or groundwater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locked up in its present state for a relatively long period of time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Involves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 and </a:t>
            </a: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infiltration</a:t>
            </a:r>
          </a:p>
        </p:txBody>
      </p:sp>
      <p:sp>
        <p:nvSpPr>
          <p:cNvPr id="14" name="AutoShape 2" descr="Image result for aerial view of antarctic ice caps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AutoShape 4" descr="Image result for aerial view of antarctic ice caps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17" name="Picture 2" descr="Image result for runo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654" y="2234665"/>
            <a:ext cx="3722574" cy="2799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glacier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478">
            <a:off x="8540775" y="907010"/>
            <a:ext cx="3147112" cy="2678394"/>
          </a:xfrm>
          <a:prstGeom prst="roundRect">
            <a:avLst/>
          </a:prstGeom>
          <a:ln w="38100"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5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8134232" y="300382"/>
            <a:ext cx="3792724" cy="407803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Evaporation 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Process by which water changes from a liquid to a gas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Primary pathway that water moves from the liquid state back into the water cycle as water vapor</a:t>
            </a:r>
          </a:p>
        </p:txBody>
      </p:sp>
      <p:pic>
        <p:nvPicPr>
          <p:cNvPr id="6" name="Picture 2" descr="Image result for evaporati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94" y="1657150"/>
            <a:ext cx="4703107" cy="2362996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9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7897091" y="304468"/>
            <a:ext cx="4146225" cy="446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Condensation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Process in which water vapor in the air is changed into liquid water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Loss of energy allows water molecules to bond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Forms clouds, fog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CB59D3-AD9B-4F12-A5D5-031BEF2EA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144" y="779958"/>
            <a:ext cx="5809992" cy="33104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tangle 1"/>
          <p:cNvSpPr/>
          <p:nvPr userDrawn="1"/>
        </p:nvSpPr>
        <p:spPr>
          <a:xfrm>
            <a:off x="1182008" y="4200297"/>
            <a:ext cx="5650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How does water change state in condensation?</a:t>
            </a:r>
          </a:p>
        </p:txBody>
      </p:sp>
    </p:spTree>
    <p:extLst>
      <p:ext uri="{BB962C8B-B14F-4D97-AF65-F5344CB8AC3E}">
        <p14:creationId xmlns:p14="http://schemas.microsoft.com/office/powerpoint/2010/main" val="119059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 userDrawn="1"/>
        </p:nvSpPr>
        <p:spPr>
          <a:xfrm>
            <a:off x="200722" y="540726"/>
            <a:ext cx="7462872" cy="35855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Runoff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Precipitation that did not get absorbed into soil, or evaporate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Ice caps and glaciers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- provides runoff from melting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Water moved by gravity makes its way into places that collect water – rivers, lakes, ponds, ocean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entury Gothic" charset="0"/>
            </a:endParaRPr>
          </a:p>
        </p:txBody>
      </p:sp>
      <p:pic>
        <p:nvPicPr>
          <p:cNvPr id="6" name="Picture 4" descr="Image result for runof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23" y="1654"/>
            <a:ext cx="3878806" cy="27705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runof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23" y="2772230"/>
            <a:ext cx="3878806" cy="2584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02189" y="3957046"/>
            <a:ext cx="6224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entury Gothic" charset="0"/>
              </a:rPr>
              <a:t>Why does runoff happen?</a:t>
            </a:r>
          </a:p>
        </p:txBody>
      </p:sp>
    </p:spTree>
    <p:extLst>
      <p:ext uri="{BB962C8B-B14F-4D97-AF65-F5344CB8AC3E}">
        <p14:creationId xmlns:p14="http://schemas.microsoft.com/office/powerpoint/2010/main" val="27658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200722" y="276742"/>
            <a:ext cx="4246587" cy="48167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Water Storage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Oceans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Super storage for the water cycle – holds 96.5% of Earth’s water</a:t>
            </a: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Primary pathway into the water cycle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Oceans, seas, lakes, and rivers provide nearly 90% of the moisture in our atmosphere through evaporation.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17F34-7789-4689-8C70-41EB0C21B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315" y="529971"/>
            <a:ext cx="7623962" cy="4426458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4894118" y="2867890"/>
            <a:ext cx="768927" cy="727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8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1CC813-1CBD-48D1-BFB0-18E7EEA13DEC}"/>
              </a:ext>
            </a:extLst>
          </p:cNvPr>
          <p:cNvSpPr txBox="1"/>
          <p:nvPr userDrawn="1"/>
        </p:nvSpPr>
        <p:spPr>
          <a:xfrm>
            <a:off x="9405257" y="5240179"/>
            <a:ext cx="2786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2"/>
                </a:solidFill>
                <a:latin typeface="Verdana" panose="020B0604030504040204" pitchFamily="34" charset="0"/>
              </a:rPr>
              <a:t>Vers</a:t>
            </a:r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. 08/2020   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817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DB86FB-88F1-4DFB-9F8F-0BF9C22E601C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F3A32F"/>
          </a:solidFill>
          <a:ln>
            <a:solidFill>
              <a:srgbClr val="F3A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Verdana" panose="020B0604030504040204" pitchFamily="34" charset="0"/>
              </a:rPr>
              <a:t>Last Look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91B6FC-EFB4-4050-879B-F2069C62C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8" b="50701"/>
          <a:stretch/>
        </p:blipFill>
        <p:spPr>
          <a:xfrm>
            <a:off x="37514" y="64008"/>
            <a:ext cx="1023631" cy="55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19554-6806-4335-BEE0-49FA2E6D5CAD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F7016-1385-584B-824F-5B4F6B3EFDBC}"/>
              </a:ext>
            </a:extLst>
          </p:cNvPr>
          <p:cNvSpPr/>
          <p:nvPr userDrawn="1"/>
        </p:nvSpPr>
        <p:spPr>
          <a:xfrm>
            <a:off x="4309162" y="0"/>
            <a:ext cx="788283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0A32-FA66-C148-A300-596ED0D6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t="2866" r="2277" b="2157"/>
          <a:stretch/>
        </p:blipFill>
        <p:spPr>
          <a:xfrm>
            <a:off x="4308972" y="0"/>
            <a:ext cx="7882838" cy="55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0D5087-9220-4391-9B77-67DA9292A56F}"/>
              </a:ext>
            </a:extLst>
          </p:cNvPr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593B4"/>
          </a:solidFill>
          <a:ln>
            <a:solidFill>
              <a:srgbClr val="359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C2B3C-5EFE-4AF6-9226-3508E47BB7B1}"/>
              </a:ext>
            </a:extLst>
          </p:cNvPr>
          <p:cNvSpPr txBox="1">
            <a:spLocks/>
          </p:cNvSpPr>
          <p:nvPr userDrawn="1"/>
        </p:nvSpPr>
        <p:spPr>
          <a:xfrm>
            <a:off x="896829" y="-19768"/>
            <a:ext cx="5958123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Think About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CD87-DED0-4CDB-83EB-703322F3D4E9}"/>
              </a:ext>
            </a:extLst>
          </p:cNvPr>
          <p:cNvSpPr txBox="1"/>
          <p:nvPr userDrawn="1"/>
        </p:nvSpPr>
        <p:spPr>
          <a:xfrm>
            <a:off x="3996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51FA0F-1134-40B9-BCA5-ED566EB31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-2213" r="10025" b="53646"/>
          <a:stretch/>
        </p:blipFill>
        <p:spPr>
          <a:xfrm>
            <a:off x="71524" y="81635"/>
            <a:ext cx="825305" cy="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48" r:id="rId2"/>
    <p:sldLayoutId id="21474838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193CEF-E856-424A-B662-7B04520B6136}"/>
              </a:ext>
            </a:extLst>
          </p:cNvPr>
          <p:cNvSpPr/>
          <p:nvPr userDrawn="1"/>
        </p:nvSpPr>
        <p:spPr>
          <a:xfrm>
            <a:off x="-1" y="0"/>
            <a:ext cx="4309353" cy="5486399"/>
          </a:xfrm>
          <a:prstGeom prst="rect">
            <a:avLst/>
          </a:prstGeom>
          <a:solidFill>
            <a:srgbClr val="0C3956"/>
          </a:solidFill>
          <a:ln>
            <a:solidFill>
              <a:srgbClr val="0C3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F010E-C14F-458A-8C0E-845B96FCD2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4" y="889150"/>
            <a:ext cx="1079582" cy="10795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38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2" y="5257800"/>
            <a:ext cx="10582656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10347649" y="5254173"/>
            <a:ext cx="1844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8C2238-D40E-4106-9866-A3D20CAF4C9E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820" r:id="rId2"/>
    <p:sldLayoutId id="2147483822" r:id="rId3"/>
    <p:sldLayoutId id="2147483828" r:id="rId4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4" y="153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4" r:id="rId2"/>
    <p:sldLayoutId id="2147483829" r:id="rId3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10406334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0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6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6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32" r:id="rId2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0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-3712" y="-7681"/>
            <a:ext cx="8229600" cy="52478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9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675" y="5240178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675" y="-3273"/>
            <a:ext cx="12191999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10863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799"/>
            <a:ext cx="12192000" cy="243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0" y="525779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2243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21" r:id="rId8"/>
    <p:sldLayoutId id="2147483831" r:id="rId9"/>
    <p:sldLayoutId id="2147483847" r:id="rId10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230464-88EE-43E6-A4B3-F8AAF2373108}"/>
              </a:ext>
            </a:extLst>
          </p:cNvPr>
          <p:cNvSpPr/>
          <p:nvPr userDrawn="1"/>
        </p:nvSpPr>
        <p:spPr>
          <a:xfrm>
            <a:off x="2528" y="0"/>
            <a:ext cx="4306824" cy="5486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9CC5A-52DA-4412-922E-5F82495B4DBE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16496F"/>
          </a:solidFill>
          <a:ln>
            <a:solidFill>
              <a:srgbClr val="164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</a:rPr>
              <a:t>Quick Action: INB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6FDD2-51EF-4ED4-B264-557A90876473}"/>
              </a:ext>
            </a:extLst>
          </p:cNvPr>
          <p:cNvSpPr txBox="1"/>
          <p:nvPr userDrawn="1"/>
        </p:nvSpPr>
        <p:spPr>
          <a:xfrm>
            <a:off x="10559578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3284E9-7434-4837-96DC-9DA19958A0F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6136"/>
            <a:ext cx="533527" cy="533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047900-37D3-4140-A4F9-F3477B8D1A54}"/>
              </a:ext>
            </a:extLst>
          </p:cNvPr>
          <p:cNvSpPr txBox="1">
            <a:spLocks/>
          </p:cNvSpPr>
          <p:nvPr userDrawn="1"/>
        </p:nvSpPr>
        <p:spPr>
          <a:xfrm>
            <a:off x="430916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 Cycle</a:t>
            </a:r>
          </a:p>
        </p:txBody>
      </p:sp>
    </p:spTree>
    <p:extLst>
      <p:ext uri="{BB962C8B-B14F-4D97-AF65-F5344CB8AC3E}">
        <p14:creationId xmlns:p14="http://schemas.microsoft.com/office/powerpoint/2010/main" val="34445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3" r:id="rId2"/>
    <p:sldLayoutId id="2147483827" r:id="rId3"/>
    <p:sldLayoutId id="2147483830" r:id="rId4"/>
    <p:sldLayoutId id="214748385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" y="4831207"/>
            <a:ext cx="589158" cy="5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49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403940" y="925960"/>
            <a:ext cx="4175555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Compared</a:t>
            </a:r>
            <a:r>
              <a:rPr lang="en-US" sz="1600" baseline="0" dirty="0"/>
              <a:t> to 2000 years ago, I think…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299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111379" y="3016579"/>
            <a:ext cx="403770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111378" y="4904261"/>
            <a:ext cx="403770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398739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88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5363729" y="4216473"/>
            <a:ext cx="5291894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43635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5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150047" y="4510145"/>
            <a:ext cx="403770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940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7B3E1-5DB0-0D4B-8680-AEF793EC1ED0}"/>
              </a:ext>
            </a:extLst>
          </p:cNvPr>
          <p:cNvSpPr txBox="1"/>
          <p:nvPr/>
        </p:nvSpPr>
        <p:spPr>
          <a:xfrm>
            <a:off x="4557650" y="2972227"/>
            <a:ext cx="7398130" cy="2159843"/>
          </a:xfrm>
          <a:prstGeom prst="rect">
            <a:avLst/>
          </a:prstGeom>
          <a:solidFill>
            <a:schemeClr val="bg1"/>
          </a:solidFill>
          <a:ln w="38100">
            <a:solidFill>
              <a:srgbClr val="6AE3FF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834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630924" y="4641648"/>
            <a:ext cx="6694667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98717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8559188" y="2091788"/>
            <a:ext cx="3421530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4172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68135-82EE-4ED6-9DD5-D9BE4CCFFE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499083" y="2743200"/>
            <a:ext cx="365760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DBB70-84CC-4AD1-9F46-1EF3A9C309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996506" y="2745972"/>
            <a:ext cx="365760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93FF1-C018-464B-9D41-FC2B7FAE97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464766" y="4743514"/>
            <a:ext cx="365760" cy="36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57E92-FDA0-4A3C-9B18-340428A525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996506" y="4743514"/>
            <a:ext cx="365760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DBB70-84CC-4AD1-9F46-1EF3A9C309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1493929" y="2734887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57E92-FDA0-4A3C-9B18-340428A525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1528246" y="474351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998079" y="4637561"/>
            <a:ext cx="403770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029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055914" y="2142720"/>
            <a:ext cx="4616484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3593B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59063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2026B0-DC4B-1848-B7EE-547D0CB580D5}"/>
              </a:ext>
            </a:extLst>
          </p:cNvPr>
          <p:cNvSpPr/>
          <p:nvPr/>
        </p:nvSpPr>
        <p:spPr>
          <a:xfrm>
            <a:off x="628379" y="2560598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condensation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CE4084-270C-4A43-B3CD-6223627C5ACB}"/>
              </a:ext>
            </a:extLst>
          </p:cNvPr>
          <p:cNvSpPr/>
          <p:nvPr/>
        </p:nvSpPr>
        <p:spPr>
          <a:xfrm>
            <a:off x="628379" y="2963977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evaporation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4FCE-D5CC-9E46-8345-3EDBE8CFE26E}"/>
              </a:ext>
            </a:extLst>
          </p:cNvPr>
          <p:cNvSpPr/>
          <p:nvPr/>
        </p:nvSpPr>
        <p:spPr>
          <a:xfrm>
            <a:off x="2096097" y="2963976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precipitation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7AB67-2B21-FA4E-B064-279868307743}"/>
              </a:ext>
            </a:extLst>
          </p:cNvPr>
          <p:cNvSpPr/>
          <p:nvPr/>
        </p:nvSpPr>
        <p:spPr>
          <a:xfrm>
            <a:off x="2096097" y="2551923"/>
            <a:ext cx="1331866" cy="3042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332951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22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896489" y="4301476"/>
            <a:ext cx="5707530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400679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367259" y="2273884"/>
            <a:ext cx="5728741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3593B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54252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52763"/>
              </p:ext>
            </p:extLst>
          </p:nvPr>
        </p:nvGraphicFramePr>
        <p:xfrm>
          <a:off x="4478481" y="3045009"/>
          <a:ext cx="7534806" cy="2157004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3767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7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6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Heavy Rainstorm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Gentle Rain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5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5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5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14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4714551" y="1873579"/>
            <a:ext cx="7099913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85832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547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8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034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068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5200649" y="1322860"/>
            <a:ext cx="6746183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5200648" y="3096242"/>
            <a:ext cx="6746183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5200648" y="4447060"/>
            <a:ext cx="6746183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157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AACA6-85AE-49D4-B18A-BD9CC90CFC58}"/>
              </a:ext>
            </a:extLst>
          </p:cNvPr>
          <p:cNvSpPr txBox="1"/>
          <p:nvPr/>
        </p:nvSpPr>
        <p:spPr>
          <a:xfrm>
            <a:off x="4579324" y="1312664"/>
            <a:ext cx="7377450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dirty="0"/>
              <a:t>Type your answer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14146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315852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89444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116627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59652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7346D-02E9-4497-91A6-776BAA2AE662}"/>
              </a:ext>
            </a:extLst>
          </p:cNvPr>
          <p:cNvSpPr txBox="1"/>
          <p:nvPr/>
        </p:nvSpPr>
        <p:spPr>
          <a:xfrm>
            <a:off x="7476913" y="969569"/>
            <a:ext cx="4442219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5FE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</a:rPr>
              <a:t>Type your answer here</a:t>
            </a:r>
          </a:p>
        </p:txBody>
      </p:sp>
    </p:spTree>
    <p:extLst>
      <p:ext uri="{BB962C8B-B14F-4D97-AF65-F5344CB8AC3E}">
        <p14:creationId xmlns:p14="http://schemas.microsoft.com/office/powerpoint/2010/main" val="2984621056"/>
      </p:ext>
    </p:extLst>
  </p:cSld>
  <p:clrMapOvr>
    <a:masterClrMapping/>
  </p:clrMapOvr>
</p:sld>
</file>

<file path=ppt/theme/theme1.xml><?xml version="1.0" encoding="utf-8"?>
<a:theme xmlns:a="http://schemas.openxmlformats.org/drawingml/2006/main" name="Copyright Only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6885BB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Last Loo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ink About It Master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Custom Design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ft Bloc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6885BB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ight Block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ef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Righ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Right Block no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 with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blank with title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INB - Sidebar Left">
  <a:themeElements>
    <a:clrScheme name="Kesler">
      <a:dk1>
        <a:srgbClr val="16496F"/>
      </a:dk1>
      <a:lt1>
        <a:srgbClr val="FFFFFF"/>
      </a:lt1>
      <a:dk2>
        <a:srgbClr val="4472C4"/>
      </a:dk2>
      <a:lt2>
        <a:srgbClr val="FFD966"/>
      </a:lt2>
      <a:accent1>
        <a:srgbClr val="3593B4"/>
      </a:accent1>
      <a:accent2>
        <a:srgbClr val="F3A32F"/>
      </a:accent2>
      <a:accent3>
        <a:srgbClr val="666699"/>
      </a:accent3>
      <a:accent4>
        <a:srgbClr val="B2B2B2"/>
      </a:accent4>
      <a:accent5>
        <a:srgbClr val="0C3956"/>
      </a:accent5>
      <a:accent6>
        <a:srgbClr val="F3A3AF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3FF29C-C228-470D-A7EB-7E0F0986EC7F}"/>
</file>

<file path=customXml/itemProps2.xml><?xml version="1.0" encoding="utf-8"?>
<ds:datastoreItem xmlns:ds="http://schemas.openxmlformats.org/officeDocument/2006/customXml" ds:itemID="{3785D740-639F-4329-922C-E4AD3187206A}"/>
</file>

<file path=customXml/itemProps3.xml><?xml version="1.0" encoding="utf-8"?>
<ds:datastoreItem xmlns:ds="http://schemas.openxmlformats.org/officeDocument/2006/customXml" ds:itemID="{6051AE92-D8C8-40A9-AB28-2BCFE306BF7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5757</TotalTime>
  <Words>115</Words>
  <Application>Microsoft Office PowerPoint</Application>
  <PresentationFormat>Custom</PresentationFormat>
  <Paragraphs>37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Verdana</vt:lpstr>
      <vt:lpstr>Verdana Regular</vt:lpstr>
      <vt:lpstr>Copyright Only</vt:lpstr>
      <vt:lpstr>Left Block</vt:lpstr>
      <vt:lpstr>Right Block</vt:lpstr>
      <vt:lpstr>Left Block no title</vt:lpstr>
      <vt:lpstr>2_Right Block no title</vt:lpstr>
      <vt:lpstr>3_Right Block no title</vt:lpstr>
      <vt:lpstr>blank with title</vt:lpstr>
      <vt:lpstr>1_blank with title</vt:lpstr>
      <vt:lpstr>INB - Sidebar Left</vt:lpstr>
      <vt:lpstr>Last Look</vt:lpstr>
      <vt:lpstr>Think About It Master</vt:lpstr>
      <vt:lpstr>5_Custom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 Boundaries</dc:title>
  <dc:creator>Ali Stone</dc:creator>
  <cp:lastModifiedBy>Pamela Stewart</cp:lastModifiedBy>
  <cp:revision>280</cp:revision>
  <dcterms:created xsi:type="dcterms:W3CDTF">2020-06-02T18:01:15Z</dcterms:created>
  <dcterms:modified xsi:type="dcterms:W3CDTF">2020-09-05T19:16:27Z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87900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